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8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обучающихся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подготовки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Низкий</c:v>
                </c:pt>
                <c:pt idx="1">
                  <c:v>Ниже среднего</c:v>
                </c:pt>
                <c:pt idx="2">
                  <c:v>Средний</c:v>
                </c:pt>
                <c:pt idx="3">
                  <c:v>Высокий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4.0000000000000008E-2</c:v>
                </c:pt>
                <c:pt idx="1">
                  <c:v>0.34800000000000009</c:v>
                </c:pt>
                <c:pt idx="2">
                  <c:v>0.46500000000000002</c:v>
                </c:pt>
                <c:pt idx="3">
                  <c:v>0.14700000000000002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04465817731012"/>
          <c:y val="4.1158621264303974E-2"/>
          <c:w val="0.90930664566682129"/>
          <c:h val="0.814421145398258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3"/>
                <c:pt idx="0">
                  <c:v>Чтение</c:v>
                </c:pt>
                <c:pt idx="1">
                  <c:v>Грамматика</c:v>
                </c:pt>
                <c:pt idx="2">
                  <c:v>Грамматика и лексика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59.6</c:v>
                </c:pt>
                <c:pt idx="1">
                  <c:v>42.5</c:v>
                </c:pt>
                <c:pt idx="2">
                  <c:v>32.4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3"/>
                <c:pt idx="0">
                  <c:v>Чтение</c:v>
                </c:pt>
                <c:pt idx="1">
                  <c:v>Грамматика</c:v>
                </c:pt>
                <c:pt idx="2">
                  <c:v>Грамматика и лексика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868480"/>
        <c:axId val="36870016"/>
      </c:barChart>
      <c:catAx>
        <c:axId val="36868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6870016"/>
        <c:crosses val="autoZero"/>
        <c:auto val="1"/>
        <c:lblAlgn val="ctr"/>
        <c:lblOffset val="100"/>
        <c:noMultiLvlLbl val="0"/>
      </c:catAx>
      <c:valAx>
        <c:axId val="3687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6868480"/>
        <c:crosses val="autoZero"/>
        <c:crossBetween val="between"/>
      </c:valAx>
      <c:spPr>
        <a:solidFill>
          <a:schemeClr val="bg2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606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30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811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993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3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897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66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72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743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311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850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29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4392488"/>
          </a:xfrm>
        </p:spPr>
        <p:txBody>
          <a:bodyPr>
            <a:normAutofit/>
          </a:bodyPr>
          <a:lstStyle/>
          <a:p>
            <a:pPr indent="450215"/>
            <a:r>
              <a:rPr lang="ru-RU" sz="4100" b="1" dirty="0">
                <a:solidFill>
                  <a:srgbClr val="000000"/>
                </a:solidFill>
                <a:latin typeface="Times New Roman"/>
                <a:ea typeface="Calibri"/>
              </a:rPr>
              <a:t>Анализ результатов независимой оценки знаний обучающихся 8 классов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sz="4100" b="1" dirty="0">
                <a:solidFill>
                  <a:srgbClr val="000000"/>
                </a:solidFill>
                <a:latin typeface="Times New Roman"/>
                <a:ea typeface="Calibri"/>
              </a:rPr>
              <a:t>по английскому языку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ru-RU" sz="3600" dirty="0">
                <a:solidFill>
                  <a:srgbClr val="000000"/>
                </a:solidFill>
                <a:latin typeface="Times New Roman"/>
                <a:ea typeface="Calibri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725144"/>
            <a:ext cx="3888432" cy="1656184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Прокашева Е.А</a:t>
            </a: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реподаватель отдельной дисциплины (иностранный язык)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«Пермское суворовское военное училище» МО РФ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56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endParaRPr lang="ru-RU" sz="40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1113671"/>
              </p:ext>
            </p:extLst>
          </p:nvPr>
        </p:nvGraphicFramePr>
        <p:xfrm>
          <a:off x="539552" y="1844824"/>
          <a:ext cx="8208912" cy="86409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52242"/>
                <a:gridCol w="5893321"/>
                <a:gridCol w="1763349"/>
              </a:tblGrid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Judges, who are well-known in the music ________.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BUSY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11325" y="36385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32005"/>
              </p:ext>
            </p:extLst>
          </p:nvPr>
        </p:nvGraphicFramePr>
        <p:xfrm>
          <a:off x="542752" y="2851958"/>
          <a:ext cx="8133704" cy="8229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47183"/>
                <a:gridCol w="5839328"/>
                <a:gridCol w="1747193"/>
              </a:tblGrid>
              <a:tr h="786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By the time the members of the band make their CD, they are already_____.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/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FAME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589772"/>
              </p:ext>
            </p:extLst>
          </p:nvPr>
        </p:nvGraphicFramePr>
        <p:xfrm>
          <a:off x="539552" y="3867148"/>
          <a:ext cx="8136905" cy="85799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47399"/>
                <a:gridCol w="5841625"/>
                <a:gridCol w="1747881"/>
              </a:tblGrid>
              <a:tr h="8579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There are also many pop and rock concerts with your ______ singers and groups. Have a nice time!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FAVOUR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88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/>
                <a:ea typeface="Times New Roman"/>
              </a:rPr>
              <a:t>Р</a:t>
            </a:r>
            <a:r>
              <a:rPr lang="ru-RU" sz="4000" b="1" dirty="0" smtClean="0">
                <a:latin typeface="Times New Roman"/>
                <a:ea typeface="Times New Roman"/>
              </a:rPr>
              <a:t>езультаты мониторинга</a:t>
            </a:r>
            <a:endParaRPr lang="ru-RU" sz="40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484784"/>
            <a:ext cx="8219256" cy="4641379"/>
          </a:xfrm>
        </p:spPr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32685538"/>
              </p:ext>
            </p:extLst>
          </p:nvPr>
        </p:nvGraphicFramePr>
        <p:xfrm>
          <a:off x="1524000" y="1690688"/>
          <a:ext cx="6096000" cy="3770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99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 ОУ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" t="-1254"/>
          <a:stretch/>
        </p:blipFill>
        <p:spPr bwMode="auto">
          <a:xfrm>
            <a:off x="683568" y="1628800"/>
            <a:ext cx="7837005" cy="3378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717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Autofit/>
          </a:bodyPr>
          <a:lstStyle/>
          <a:p>
            <a:pPr marL="180340" algn="ctr">
              <a:spcAft>
                <a:spcPts val="0"/>
              </a:spcAft>
            </a:pPr>
            <a:r>
              <a:rPr lang="ru-RU" sz="4000" b="1" dirty="0">
                <a:latin typeface="Times New Roman"/>
                <a:ea typeface="Calibri"/>
              </a:rPr>
              <a:t>Распределение заданий по частям работы и разделам курса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4782732"/>
              </p:ext>
            </p:extLst>
          </p:nvPr>
        </p:nvGraphicFramePr>
        <p:xfrm>
          <a:off x="683570" y="2060847"/>
          <a:ext cx="8047096" cy="3881617"/>
        </p:xfrm>
        <a:graphic>
          <a:graphicData uri="http://schemas.openxmlformats.org/drawingml/2006/table">
            <a:tbl>
              <a:tblPr firstRow="1" firstCol="1" bandRow="1"/>
              <a:tblGrid>
                <a:gridCol w="1529459"/>
                <a:gridCol w="1736523"/>
                <a:gridCol w="1630560"/>
                <a:gridCol w="1842486"/>
                <a:gridCol w="1308068"/>
              </a:tblGrid>
              <a:tr h="7057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</a:rPr>
                        <a:t>Части работы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Раздел курса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Число заданий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</a:rPr>
                        <a:t>Максимальный балл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</a:rPr>
                        <a:t>Тип заданий 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Часть 1 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Чтение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9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Задания с выбором ответа 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Часть 2 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Грамматика 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16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Задания с выбором ответа 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Часть 3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Грамматика и лексика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</a:rPr>
                        <a:t>Задания с кратким ответом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93907" y="6022460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7030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выполнения заданий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600201"/>
            <a:ext cx="8003232" cy="4277072"/>
          </a:xfrm>
        </p:spPr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329484802"/>
              </p:ext>
            </p:extLst>
          </p:nvPr>
        </p:nvGraphicFramePr>
        <p:xfrm>
          <a:off x="526473" y="1412776"/>
          <a:ext cx="8293999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23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42900" lvl="0" indent="449580" algn="ctr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>Качество выполнения заданий раздела «Чтение»</a:t>
            </a:r>
            <a:b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1168257"/>
              </p:ext>
            </p:extLst>
          </p:nvPr>
        </p:nvGraphicFramePr>
        <p:xfrm>
          <a:off x="395537" y="1628800"/>
          <a:ext cx="8424936" cy="33528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734591"/>
                <a:gridCol w="3549379"/>
                <a:gridCol w="1570483"/>
                <a:gridCol w="1570483"/>
              </a:tblGrid>
              <a:tr h="8291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Порядковый номер задания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Проверяемые элементы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</a:rPr>
                        <a:t>Уровень сложности задания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</a:rPr>
                        <a:t>Процент правильных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</a:rPr>
                        <a:t>ответов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7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Понимание основного содержания текста.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69,7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7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Понимание в прочитанном тексте запрашиваемой информации.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49,6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71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Средний процент качества выполнения заданий по разделу «Чтение»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59,6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5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6" t="52034" r="48956" b="33405"/>
          <a:stretch>
            <a:fillRect/>
          </a:stretch>
        </p:blipFill>
        <p:spPr bwMode="auto">
          <a:xfrm>
            <a:off x="1331640" y="5090604"/>
            <a:ext cx="6696744" cy="159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611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pPr indent="449580" algn="ctr"/>
            <a:r>
              <a:rPr lang="ru-RU" sz="3100" dirty="0" smtClean="0">
                <a:latin typeface="Times New Roman"/>
                <a:ea typeface="Times New Roman"/>
              </a:rPr>
              <a:t/>
            </a:r>
            <a:br>
              <a:rPr lang="ru-RU" sz="3100" dirty="0" smtClean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>Качество </a:t>
            </a:r>
            <a:r>
              <a:rPr lang="ru-RU" b="1" dirty="0">
                <a:latin typeface="Times New Roman"/>
                <a:ea typeface="Times New Roman"/>
              </a:rPr>
              <a:t>выполнения заданий раздела «Грамматика»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1381887"/>
            <a:ext cx="7956376" cy="5307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79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0357878"/>
              </p:ext>
            </p:extLst>
          </p:nvPr>
        </p:nvGraphicFramePr>
        <p:xfrm>
          <a:off x="539552" y="1628801"/>
          <a:ext cx="7992888" cy="122413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37710"/>
                <a:gridCol w="7455178"/>
              </a:tblGrid>
              <a:tr h="12241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Why _________ when I_________________ into the room?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A. did you laugh / was walking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B. were you laughing /walked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C. did you laugh / walked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443325"/>
              </p:ext>
            </p:extLst>
          </p:nvPr>
        </p:nvGraphicFramePr>
        <p:xfrm>
          <a:off x="539552" y="2996952"/>
          <a:ext cx="7992888" cy="136815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37710"/>
                <a:gridCol w="7455178"/>
              </a:tblGrid>
              <a:tr h="13681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David feels great these days. He _________________________up early lately.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A. has been getting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B. has got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C. has getting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914706"/>
              </p:ext>
            </p:extLst>
          </p:nvPr>
        </p:nvGraphicFramePr>
        <p:xfrm>
          <a:off x="539552" y="4869160"/>
          <a:ext cx="7920880" cy="13716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32866"/>
                <a:gridCol w="7388014"/>
              </a:tblGrid>
              <a:tr h="1080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 Peter ____________football with that team for five years before they finally won the championship.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A. Was playing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/>
                          <a:ea typeface="Times New Roman"/>
                        </a:rPr>
                        <a:t>B. Had been playing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C.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</a:rPr>
                        <a:t>played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3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indent="449263" algn="ctr" fontAlgn="base">
              <a:spcAft>
                <a:spcPct val="0"/>
              </a:spcAft>
            </a:pPr>
            <a:r>
              <a:rPr lang="ru-RU" alt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Качество </a:t>
            </a:r>
            <a:r>
              <a:rPr lang="ru-RU" altLang="ru-RU" sz="4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выполнения заданий раздела «Грамматика и лексика»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604628"/>
              </p:ext>
            </p:extLst>
          </p:nvPr>
        </p:nvGraphicFramePr>
        <p:xfrm>
          <a:off x="755576" y="1844824"/>
          <a:ext cx="7848872" cy="398123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51963"/>
                <a:gridCol w="3393704"/>
                <a:gridCol w="1501602"/>
                <a:gridCol w="750388"/>
                <a:gridCol w="751215"/>
              </a:tblGrid>
              <a:tr h="9426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Порядковый номер задания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</a:rPr>
                        <a:t>Проверяемые элементы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</a:rPr>
                        <a:t>Уровень сложности задания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</a:rPr>
                        <a:t>Процент правильных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</a:rPr>
                        <a:t>ответов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853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21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22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Лексико-грамматические навыки образования и употребления родственного слова нужной части речи с использованием аффиксации в коммуникативно-значимом контексте.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52,8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48,0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7,6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19,0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34,8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34,3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433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Средний процент качества выполнения заданий по разделу «Грамматика и лексика»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32,44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4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320</Words>
  <Application>Microsoft Office PowerPoint</Application>
  <PresentationFormat>Экран (4:3)</PresentationFormat>
  <Paragraphs>112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Анализ результатов независимой оценки знаний обучающихся 8 классов по английскому языку  </vt:lpstr>
      <vt:lpstr>Результаты мониторинга</vt:lpstr>
      <vt:lpstr>Рейтинг ОУ</vt:lpstr>
      <vt:lpstr>Распределение заданий по частям работы и разделам курса </vt:lpstr>
      <vt:lpstr>Качество выполнения заданий</vt:lpstr>
      <vt:lpstr>Качество выполнения заданий раздела «Чтение» </vt:lpstr>
      <vt:lpstr> Качество выполнения заданий раздела «Грамматика» </vt:lpstr>
      <vt:lpstr>Примеры заданий</vt:lpstr>
      <vt:lpstr> Качество выполнения заданий раздела «Грамматика и лексика» </vt:lpstr>
      <vt:lpstr>Примеры заданий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результатов независимой оценки знаний обучающихся 8 классов по английскому языку</dc:title>
  <dc:creator>elena prokasheva</dc:creator>
  <cp:lastModifiedBy>1</cp:lastModifiedBy>
  <cp:revision>13</cp:revision>
  <dcterms:created xsi:type="dcterms:W3CDTF">2019-01-30T15:34:27Z</dcterms:created>
  <dcterms:modified xsi:type="dcterms:W3CDTF">2019-02-07T03:16:59Z</dcterms:modified>
</cp:coreProperties>
</file>